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16ADC9B-332F-44F9-82D2-77F7A85ED9E2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D39A7DC-C69F-4B9E-8A6D-073D0A499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248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5C21077-8748-43C4-BA36-F79EC4801788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FAC7F22-1DA3-444B-8EC8-8E6A67FEBD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04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Arbeitsblatt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C7F22-1DA3-444B-8EC8-8E6A67FEBD8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62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2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50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41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86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57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65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95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75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51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5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86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917-9E76-4D79-8C3F-8C60E1032CC9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9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7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67744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EPIK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LYRIK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0477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DRAMA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179512" y="2924944"/>
            <a:ext cx="1296144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Groß-formen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9512" y="5445224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Klein- formen</a:t>
            </a:r>
            <a:endParaRPr lang="de-DE" dirty="0"/>
          </a:p>
        </p:txBody>
      </p:sp>
      <p:cxnSp>
        <p:nvCxnSpPr>
          <p:cNvPr id="10" name="Gerade Verbindung 9"/>
          <p:cNvCxnSpPr>
            <a:stCxn id="2" idx="2"/>
            <a:endCxn id="4" idx="0"/>
          </p:cNvCxnSpPr>
          <p:nvPr/>
        </p:nvCxnSpPr>
        <p:spPr>
          <a:xfrm flipH="1">
            <a:off x="827584" y="2584068"/>
            <a:ext cx="2088232" cy="340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endCxn id="9" idx="0"/>
          </p:cNvCxnSpPr>
          <p:nvPr/>
        </p:nvCxnSpPr>
        <p:spPr>
          <a:xfrm flipH="1">
            <a:off x="823392" y="2584068"/>
            <a:ext cx="2092424" cy="2861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0"/>
          </p:cNvCxnSpPr>
          <p:nvPr/>
        </p:nvCxnSpPr>
        <p:spPr>
          <a:xfrm flipH="1">
            <a:off x="838266" y="2584068"/>
            <a:ext cx="2077550" cy="15650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194386" y="4149080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mittlere Formen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1763688" y="2924944"/>
            <a:ext cx="1872208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1747704" y="4149080"/>
            <a:ext cx="2680280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algn="ctr"/>
            <a:r>
              <a:rPr lang="de-DE" sz="2400" dirty="0" smtClean="0"/>
              <a:t>Novelle, </a:t>
            </a:r>
            <a:r>
              <a:rPr lang="de-DE" sz="2400" dirty="0" smtClean="0"/>
              <a:t>Erzählung</a:t>
            </a:r>
            <a:endParaRPr lang="de-DE" sz="2400" dirty="0" smtClean="0"/>
          </a:p>
        </p:txBody>
      </p:sp>
      <p:sp>
        <p:nvSpPr>
          <p:cNvPr id="17" name="Abgerundetes Rechteck 16"/>
          <p:cNvSpPr/>
          <p:nvPr/>
        </p:nvSpPr>
        <p:spPr>
          <a:xfrm>
            <a:off x="1763688" y="5373216"/>
            <a:ext cx="2952328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algn="ctr"/>
            <a:endParaRPr lang="de-DE" u="sng" dirty="0"/>
          </a:p>
          <a:p>
            <a:pPr algn="ctr"/>
            <a:endParaRPr lang="de-DE" u="sng" dirty="0" smtClean="0"/>
          </a:p>
          <a:p>
            <a:pPr algn="ctr"/>
            <a:endParaRPr lang="de-DE" u="sng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5389849" y="3008273"/>
            <a:ext cx="3384376" cy="35394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Ordne die Textsorten der Gattung Epik richtig </a:t>
            </a:r>
            <a:r>
              <a:rPr lang="de-DE" sz="2800" b="1" dirty="0" smtClean="0"/>
              <a:t>zu</a:t>
            </a:r>
            <a:r>
              <a:rPr lang="de-DE" sz="2800" b="1" dirty="0"/>
              <a:t>:</a:t>
            </a:r>
            <a:endParaRPr lang="de-DE" sz="2800" b="1" dirty="0" smtClean="0"/>
          </a:p>
          <a:p>
            <a:pPr algn="ctr"/>
            <a:r>
              <a:rPr lang="de-DE" sz="2800" strike="sngStrike" dirty="0" smtClean="0"/>
              <a:t>Erzählung</a:t>
            </a:r>
            <a:r>
              <a:rPr lang="de-DE" sz="2800" dirty="0" smtClean="0"/>
              <a:t>, </a:t>
            </a:r>
            <a:r>
              <a:rPr lang="de-DE" sz="2800" strike="sngStrike" dirty="0" smtClean="0"/>
              <a:t>Epos</a:t>
            </a:r>
            <a:r>
              <a:rPr lang="de-DE" sz="2800" dirty="0" smtClean="0"/>
              <a:t>, Kalendergeschichte</a:t>
            </a:r>
            <a:r>
              <a:rPr lang="de-DE" sz="2800" dirty="0" smtClean="0"/>
              <a:t>, Fabel, </a:t>
            </a:r>
            <a:r>
              <a:rPr lang="de-DE" sz="2800" strike="sngStrike" dirty="0" smtClean="0"/>
              <a:t>Roman</a:t>
            </a:r>
            <a:r>
              <a:rPr lang="de-DE" sz="2800" dirty="0" smtClean="0"/>
              <a:t>, </a:t>
            </a:r>
            <a:r>
              <a:rPr lang="de-DE" sz="2800" strike="sngStrike" dirty="0" smtClean="0"/>
              <a:t>Novelle</a:t>
            </a:r>
            <a:r>
              <a:rPr lang="de-DE" sz="2800" dirty="0" smtClean="0"/>
              <a:t>, Märchen, Kurzgeschichte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1763689" y="336657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Roman, Epos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6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67744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EPIK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LYRIK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0477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DRAMA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179512" y="2924944"/>
            <a:ext cx="1296144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Groß-formen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9512" y="5445224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Klein- formen</a:t>
            </a:r>
            <a:endParaRPr lang="de-DE" dirty="0"/>
          </a:p>
        </p:txBody>
      </p:sp>
      <p:cxnSp>
        <p:nvCxnSpPr>
          <p:cNvPr id="10" name="Gerade Verbindung 9"/>
          <p:cNvCxnSpPr>
            <a:stCxn id="2" idx="2"/>
            <a:endCxn id="4" idx="0"/>
          </p:cNvCxnSpPr>
          <p:nvPr/>
        </p:nvCxnSpPr>
        <p:spPr>
          <a:xfrm flipH="1">
            <a:off x="827584" y="2584068"/>
            <a:ext cx="2088232" cy="340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endCxn id="9" idx="0"/>
          </p:cNvCxnSpPr>
          <p:nvPr/>
        </p:nvCxnSpPr>
        <p:spPr>
          <a:xfrm flipH="1">
            <a:off x="823392" y="2584068"/>
            <a:ext cx="2092424" cy="2861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0"/>
          </p:cNvCxnSpPr>
          <p:nvPr/>
        </p:nvCxnSpPr>
        <p:spPr>
          <a:xfrm flipH="1">
            <a:off x="838266" y="2584068"/>
            <a:ext cx="2077550" cy="15650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194386" y="4149080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mittlere Formen</a:t>
            </a:r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4571391" y="2754506"/>
            <a:ext cx="1728192" cy="21688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Ballade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Hymne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Ode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Sonett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Lied</a:t>
            </a:r>
          </a:p>
          <a:p>
            <a:endParaRPr lang="de-DE" dirty="0" smtClean="0"/>
          </a:p>
        </p:txBody>
      </p:sp>
      <p:sp>
        <p:nvSpPr>
          <p:cNvPr id="7" name="Abgerundetes Rechteck 6"/>
          <p:cNvSpPr/>
          <p:nvPr/>
        </p:nvSpPr>
        <p:spPr>
          <a:xfrm>
            <a:off x="1763688" y="2924944"/>
            <a:ext cx="1872208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1747704" y="4149080"/>
            <a:ext cx="2680280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algn="ctr"/>
            <a:r>
              <a:rPr lang="de-DE" sz="2400" dirty="0" smtClean="0"/>
              <a:t>Novelle, Erzählung,</a:t>
            </a:r>
          </a:p>
          <a:p>
            <a:pPr algn="ctr"/>
            <a:endParaRPr lang="de-DE" sz="24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1763688" y="5373216"/>
            <a:ext cx="2952328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algn="ctr"/>
            <a:r>
              <a:rPr lang="de-DE" sz="2400" dirty="0" smtClean="0"/>
              <a:t>Kalendergeschichte</a:t>
            </a:r>
          </a:p>
          <a:p>
            <a:pPr algn="ctr"/>
            <a:r>
              <a:rPr lang="de-DE" sz="2400" dirty="0" smtClean="0"/>
              <a:t>Kurzgeschichte, Fabel, </a:t>
            </a:r>
            <a:r>
              <a:rPr lang="de-DE" sz="2400" dirty="0" smtClean="0"/>
              <a:t>Märchen</a:t>
            </a:r>
            <a:endParaRPr lang="de-DE" sz="24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6948264" y="2745093"/>
            <a:ext cx="2088232" cy="2556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Tragödie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Komödie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Tragikomödie</a:t>
            </a:r>
            <a:endParaRPr lang="de-DE" dirty="0" smtClean="0"/>
          </a:p>
          <a:p>
            <a:pPr>
              <a:tabLst>
                <a:tab pos="447675" algn="l"/>
              </a:tabLst>
            </a:pPr>
            <a:r>
              <a:rPr lang="de-DE" dirty="0" smtClean="0"/>
              <a:t>moderne Formen: </a:t>
            </a:r>
            <a:br>
              <a:rPr lang="de-DE" dirty="0" smtClean="0"/>
            </a:br>
            <a:r>
              <a:rPr lang="de-DE" dirty="0" smtClean="0"/>
              <a:t>soziales </a:t>
            </a:r>
            <a:r>
              <a:rPr lang="de-DE" dirty="0" smtClean="0"/>
              <a:t>Drama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episches Drama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absurdes </a:t>
            </a:r>
            <a:r>
              <a:rPr lang="de-DE" dirty="0" smtClean="0"/>
              <a:t>Theater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763689" y="336657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Roman, Epos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5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179512" y="2924944"/>
            <a:ext cx="1296144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9512" y="5445224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0" name="Gerade Verbindung 9"/>
          <p:cNvCxnSpPr>
            <a:endCxn id="4" idx="0"/>
          </p:cNvCxnSpPr>
          <p:nvPr/>
        </p:nvCxnSpPr>
        <p:spPr>
          <a:xfrm flipH="1">
            <a:off x="827584" y="2584068"/>
            <a:ext cx="2088232" cy="340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endCxn id="9" idx="0"/>
          </p:cNvCxnSpPr>
          <p:nvPr/>
        </p:nvCxnSpPr>
        <p:spPr>
          <a:xfrm flipH="1">
            <a:off x="823392" y="2584068"/>
            <a:ext cx="2092424" cy="2861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0"/>
          </p:cNvCxnSpPr>
          <p:nvPr/>
        </p:nvCxnSpPr>
        <p:spPr>
          <a:xfrm flipH="1">
            <a:off x="838266" y="2584068"/>
            <a:ext cx="2077550" cy="15650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194386" y="4149080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4571391" y="2754506"/>
            <a:ext cx="1728192" cy="21688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1" name="Abgerundetes Rechteck 20"/>
          <p:cNvSpPr/>
          <p:nvPr/>
        </p:nvSpPr>
        <p:spPr>
          <a:xfrm>
            <a:off x="7056784" y="2780928"/>
            <a:ext cx="1979712" cy="35283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endParaRPr lang="de-DE" u="sng" dirty="0"/>
          </a:p>
          <a:p>
            <a:endParaRPr lang="de-DE" u="sng" dirty="0" smtClean="0"/>
          </a:p>
          <a:p>
            <a:endParaRPr lang="de-DE" u="sng" dirty="0"/>
          </a:p>
          <a:p>
            <a:endParaRPr lang="de-DE" u="sng" dirty="0" smtClean="0"/>
          </a:p>
          <a:p>
            <a:endParaRPr lang="de-DE" u="sng" dirty="0"/>
          </a:p>
          <a:p>
            <a:endParaRPr lang="de-DE" u="sng" dirty="0" smtClean="0"/>
          </a:p>
          <a:p>
            <a:endParaRPr lang="de-DE" u="sng" dirty="0"/>
          </a:p>
          <a:p>
            <a:endParaRPr lang="de-DE" u="sng" dirty="0" smtClean="0"/>
          </a:p>
          <a:p>
            <a:endParaRPr lang="de-DE" u="sng" dirty="0"/>
          </a:p>
          <a:p>
            <a:endParaRPr lang="de-DE" u="sng" dirty="0" smtClean="0"/>
          </a:p>
          <a:p>
            <a:endParaRPr lang="de-DE" u="sng" dirty="0" smtClean="0"/>
          </a:p>
        </p:txBody>
      </p:sp>
      <p:sp>
        <p:nvSpPr>
          <p:cNvPr id="7" name="Abgerundetes Rechteck 6"/>
          <p:cNvSpPr/>
          <p:nvPr/>
        </p:nvSpPr>
        <p:spPr>
          <a:xfrm>
            <a:off x="1763688" y="2924944"/>
            <a:ext cx="1872208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1747704" y="4149080"/>
            <a:ext cx="2680280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algn="ctr"/>
            <a:endParaRPr lang="de-DE" sz="2400" u="sng" dirty="0"/>
          </a:p>
          <a:p>
            <a:pPr algn="ctr"/>
            <a:endParaRPr lang="de-DE" sz="2400" dirty="0" smtClean="0"/>
          </a:p>
        </p:txBody>
      </p:sp>
      <p:sp>
        <p:nvSpPr>
          <p:cNvPr id="17" name="Abgerundetes Rechteck 16"/>
          <p:cNvSpPr/>
          <p:nvPr/>
        </p:nvSpPr>
        <p:spPr>
          <a:xfrm>
            <a:off x="1763688" y="5373216"/>
            <a:ext cx="2952328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algn="ctr"/>
            <a:endParaRPr lang="de-DE" sz="2400" u="sng" dirty="0"/>
          </a:p>
          <a:p>
            <a:pPr algn="ctr"/>
            <a:endParaRPr lang="de-DE" sz="2400" u="sng" dirty="0" smtClean="0"/>
          </a:p>
          <a:p>
            <a:pPr algn="ctr"/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187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Bild von </a:t>
            </a:r>
            <a:br>
              <a:rPr lang="de-DE" dirty="0" smtClean="0"/>
            </a:br>
            <a:r>
              <a:rPr lang="de-DE" dirty="0" smtClean="0"/>
              <a:t>&lt;a </a:t>
            </a:r>
            <a:r>
              <a:rPr lang="de-DE" dirty="0" err="1" smtClean="0"/>
              <a:t>href</a:t>
            </a:r>
            <a:r>
              <a:rPr lang="de-DE" dirty="0" smtClean="0"/>
              <a:t>="https://pixabay.com/de/</a:t>
            </a:r>
            <a:r>
              <a:rPr lang="de-DE" dirty="0" err="1" smtClean="0"/>
              <a:t>users</a:t>
            </a:r>
            <a:r>
              <a:rPr lang="de-DE" dirty="0" smtClean="0"/>
              <a:t>/izoca-1502280/?</a:t>
            </a:r>
            <a:r>
              <a:rPr lang="de-DE" dirty="0" err="1" smtClean="0"/>
              <a:t>utm_source</a:t>
            </a:r>
            <a:r>
              <a:rPr lang="de-DE" dirty="0" smtClean="0"/>
              <a:t>=</a:t>
            </a:r>
            <a:r>
              <a:rPr lang="de-DE" dirty="0" err="1" smtClean="0"/>
              <a:t>link-attribution&amp;amp;utm_medium</a:t>
            </a:r>
            <a:r>
              <a:rPr lang="de-DE" dirty="0" smtClean="0"/>
              <a:t>=</a:t>
            </a:r>
            <a:r>
              <a:rPr lang="de-DE" dirty="0" err="1" smtClean="0"/>
              <a:t>referral&amp;amp;utm_campaign</a:t>
            </a:r>
            <a:r>
              <a:rPr lang="de-DE" dirty="0" smtClean="0"/>
              <a:t>=</a:t>
            </a:r>
            <a:r>
              <a:rPr lang="de-DE" dirty="0" err="1" smtClean="0"/>
              <a:t>image&amp;amp;utm_content</a:t>
            </a:r>
            <a:r>
              <a:rPr lang="de-DE" dirty="0" smtClean="0"/>
              <a:t>=980732"&gt;</a:t>
            </a:r>
            <a:r>
              <a:rPr lang="de-DE" dirty="0" err="1" smtClean="0"/>
              <a:t>izoca</a:t>
            </a:r>
            <a:r>
              <a:rPr lang="de-DE" dirty="0" smtClean="0"/>
              <a:t>&lt;/a&gt; </a:t>
            </a:r>
            <a:br>
              <a:rPr lang="de-DE" dirty="0" smtClean="0"/>
            </a:br>
            <a:r>
              <a:rPr lang="de-DE" dirty="0" smtClean="0"/>
              <a:t>auf </a:t>
            </a:r>
            <a:br>
              <a:rPr lang="de-DE" dirty="0" smtClean="0"/>
            </a:br>
            <a:r>
              <a:rPr lang="de-DE" dirty="0" smtClean="0"/>
              <a:t>&lt;a </a:t>
            </a:r>
            <a:r>
              <a:rPr lang="de-DE" dirty="0" err="1" smtClean="0"/>
              <a:t>href</a:t>
            </a:r>
            <a:r>
              <a:rPr lang="de-DE" dirty="0" smtClean="0"/>
              <a:t>="https://pixabay.com/de/?</a:t>
            </a:r>
            <a:r>
              <a:rPr lang="de-DE" dirty="0" err="1" smtClean="0"/>
              <a:t>utm_source</a:t>
            </a:r>
            <a:r>
              <a:rPr lang="de-DE" dirty="0" smtClean="0"/>
              <a:t>=</a:t>
            </a:r>
            <a:r>
              <a:rPr lang="de-DE" dirty="0" err="1" smtClean="0"/>
              <a:t>link-attribution&amp;amp;utm_medium</a:t>
            </a:r>
            <a:r>
              <a:rPr lang="de-DE" dirty="0" smtClean="0"/>
              <a:t>=</a:t>
            </a:r>
            <a:r>
              <a:rPr lang="de-DE" dirty="0" err="1" smtClean="0"/>
              <a:t>referral&amp;amp;utm_campaign</a:t>
            </a:r>
            <a:r>
              <a:rPr lang="de-DE" dirty="0" smtClean="0"/>
              <a:t>=</a:t>
            </a:r>
            <a:r>
              <a:rPr lang="de-DE" dirty="0" err="1" smtClean="0"/>
              <a:t>image&amp;amp;utm_content</a:t>
            </a:r>
            <a:r>
              <a:rPr lang="de-DE" dirty="0" smtClean="0"/>
              <a:t>=980732"&gt;</a:t>
            </a:r>
            <a:r>
              <a:rPr lang="de-DE" dirty="0" err="1" smtClean="0"/>
              <a:t>Pixabay</a:t>
            </a:r>
            <a:r>
              <a:rPr lang="de-DE" dirty="0" smtClean="0"/>
              <a:t>&lt;/a&gt;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5085184"/>
            <a:ext cx="79928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Hinweise: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de-DE" dirty="0" smtClean="0"/>
              <a:t>Erzählende Formate, Romane, kürzere Erzählungen…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de-DE" dirty="0" smtClean="0"/>
              <a:t>Gereimtes, Liedtexte, Gedichte…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de-DE" dirty="0" smtClean="0"/>
              <a:t>Theaterstücke, Dialogszenen, Gespräche…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7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5085184"/>
            <a:ext cx="79928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Hinweise: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de-DE" dirty="0" smtClean="0"/>
              <a:t>Erzählende Formate, Romane, </a:t>
            </a:r>
            <a:r>
              <a:rPr lang="de-DE" smtClean="0"/>
              <a:t>kürzere Erzählungen…</a:t>
            </a:r>
            <a:endParaRPr lang="de-DE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de-DE" dirty="0" smtClean="0"/>
              <a:t>Gereimtes, Liedtexte, Gedichte…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de-DE" dirty="0" smtClean="0"/>
              <a:t>Theaterstücke, Dialogszenen, Gespräche…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267744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EPIK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LYRIK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0477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DRAMA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1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8" y="3501008"/>
            <a:ext cx="8496944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Ordne die Textsorten den richtigen Bereichen zu:</a:t>
            </a:r>
            <a:endParaRPr lang="de-DE" sz="3200" dirty="0" smtClean="0"/>
          </a:p>
          <a:p>
            <a:pPr marL="2671763" indent="-514350">
              <a:buFont typeface="+mj-lt"/>
              <a:buAutoNum type="arabicPeriod"/>
            </a:pPr>
            <a:r>
              <a:rPr lang="de-DE" sz="3200" dirty="0" smtClean="0"/>
              <a:t>Ballade</a:t>
            </a:r>
          </a:p>
          <a:p>
            <a:pPr marL="2671763" indent="-514350">
              <a:buFont typeface="+mj-lt"/>
              <a:buAutoNum type="arabicPeriod"/>
            </a:pPr>
            <a:r>
              <a:rPr lang="de-DE" sz="3200" dirty="0" smtClean="0"/>
              <a:t>Komödie</a:t>
            </a:r>
          </a:p>
          <a:p>
            <a:pPr marL="2671763" indent="-514350">
              <a:buFont typeface="+mj-lt"/>
              <a:buAutoNum type="arabicPeriod"/>
            </a:pPr>
            <a:r>
              <a:rPr lang="de-DE" sz="3200" dirty="0" smtClean="0"/>
              <a:t>Songtext </a:t>
            </a:r>
          </a:p>
          <a:p>
            <a:pPr marL="2671763" indent="-514350">
              <a:buFont typeface="+mj-lt"/>
              <a:buAutoNum type="arabicPeriod"/>
            </a:pPr>
            <a:r>
              <a:rPr lang="de-DE" sz="3200" dirty="0" smtClean="0"/>
              <a:t>Märchen</a:t>
            </a:r>
          </a:p>
          <a:p>
            <a:pPr marL="2671763" indent="-514350">
              <a:buFont typeface="+mj-lt"/>
              <a:buAutoNum type="arabicPeriod"/>
            </a:pPr>
            <a:r>
              <a:rPr lang="de-DE" sz="3200" dirty="0" smtClean="0"/>
              <a:t>Kalendergeschichte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67744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EPIK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LYRIK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0477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DRAMA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6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67744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EPIK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LYRIK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0477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DRAMA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6948264" y="2745093"/>
            <a:ext cx="2088232" cy="2556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Tragödie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Komödie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Tragikomödie</a:t>
            </a:r>
            <a:endParaRPr lang="de-DE" dirty="0" smtClean="0"/>
          </a:p>
          <a:p>
            <a:pPr>
              <a:tabLst>
                <a:tab pos="447675" algn="l"/>
              </a:tabLst>
            </a:pPr>
            <a:r>
              <a:rPr lang="de-DE" dirty="0" smtClean="0"/>
              <a:t>moderne Formen: </a:t>
            </a:r>
            <a:br>
              <a:rPr lang="de-DE" dirty="0" smtClean="0"/>
            </a:br>
            <a:r>
              <a:rPr lang="de-DE" dirty="0" smtClean="0"/>
              <a:t>soziales </a:t>
            </a:r>
            <a:r>
              <a:rPr lang="de-DE" dirty="0" smtClean="0"/>
              <a:t>Drama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episches Drama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absurdes </a:t>
            </a:r>
            <a:r>
              <a:rPr lang="de-DE" dirty="0" smtClean="0"/>
              <a:t>Theater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4597151" y="2763754"/>
            <a:ext cx="1728192" cy="21688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Ballade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Hymne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Ode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Sonett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Lied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07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67744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EPIK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LYRIK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0477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DRAMA</a:t>
            </a:r>
            <a:endParaRPr lang="de-DE" dirty="0"/>
          </a:p>
        </p:txBody>
      </p:sp>
      <p:cxnSp>
        <p:nvCxnSpPr>
          <p:cNvPr id="10" name="Gerade Verbindung 9"/>
          <p:cNvCxnSpPr>
            <a:stCxn id="2" idx="2"/>
            <a:endCxn id="4" idx="0"/>
          </p:cNvCxnSpPr>
          <p:nvPr/>
        </p:nvCxnSpPr>
        <p:spPr>
          <a:xfrm flipH="1">
            <a:off x="827584" y="2584068"/>
            <a:ext cx="2088232" cy="340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endCxn id="9" idx="0"/>
          </p:cNvCxnSpPr>
          <p:nvPr/>
        </p:nvCxnSpPr>
        <p:spPr>
          <a:xfrm flipH="1">
            <a:off x="823392" y="2584068"/>
            <a:ext cx="2092424" cy="2861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0"/>
          </p:cNvCxnSpPr>
          <p:nvPr/>
        </p:nvCxnSpPr>
        <p:spPr>
          <a:xfrm flipH="1">
            <a:off x="838266" y="2584068"/>
            <a:ext cx="2077550" cy="15650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bgerundetes Rechteck 3"/>
          <p:cNvSpPr/>
          <p:nvPr/>
        </p:nvSpPr>
        <p:spPr>
          <a:xfrm>
            <a:off x="179512" y="2924944"/>
            <a:ext cx="1296144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Groß-formen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194386" y="4149080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mittlere Formen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9512" y="5445224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Klein- formen</a:t>
            </a:r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6948264" y="2745093"/>
            <a:ext cx="2088232" cy="2556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Tragödie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Komödie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Tragikomödie</a:t>
            </a:r>
            <a:endParaRPr lang="de-DE" dirty="0" smtClean="0"/>
          </a:p>
          <a:p>
            <a:pPr>
              <a:tabLst>
                <a:tab pos="447675" algn="l"/>
              </a:tabLst>
            </a:pPr>
            <a:r>
              <a:rPr lang="de-DE" dirty="0" smtClean="0"/>
              <a:t>moderne Formen: </a:t>
            </a:r>
            <a:br>
              <a:rPr lang="de-DE" dirty="0" smtClean="0"/>
            </a:br>
            <a:r>
              <a:rPr lang="de-DE" dirty="0" smtClean="0"/>
              <a:t>soziales </a:t>
            </a:r>
            <a:r>
              <a:rPr lang="de-DE" dirty="0" smtClean="0"/>
              <a:t>Drama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episches Drama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absurdes </a:t>
            </a:r>
            <a:r>
              <a:rPr lang="de-DE" dirty="0" smtClean="0"/>
              <a:t>Theater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4597151" y="2763754"/>
            <a:ext cx="1728192" cy="21688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u="sng" dirty="0" smtClean="0"/>
              <a:t>Zum Beispiel: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Ballade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Hymne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Ode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Sonett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Lied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408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67744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EPIK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LYRIK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0477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DRAMA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179512" y="2924944"/>
            <a:ext cx="1296144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Groß-formen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9512" y="5445224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Klein- formen</a:t>
            </a:r>
            <a:endParaRPr lang="de-DE" dirty="0"/>
          </a:p>
        </p:txBody>
      </p:sp>
      <p:cxnSp>
        <p:nvCxnSpPr>
          <p:cNvPr id="10" name="Gerade Verbindung 9"/>
          <p:cNvCxnSpPr>
            <a:stCxn id="2" idx="2"/>
            <a:endCxn id="4" idx="0"/>
          </p:cNvCxnSpPr>
          <p:nvPr/>
        </p:nvCxnSpPr>
        <p:spPr>
          <a:xfrm flipH="1">
            <a:off x="827584" y="2584068"/>
            <a:ext cx="2088232" cy="340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endCxn id="9" idx="0"/>
          </p:cNvCxnSpPr>
          <p:nvPr/>
        </p:nvCxnSpPr>
        <p:spPr>
          <a:xfrm flipH="1">
            <a:off x="823392" y="2584068"/>
            <a:ext cx="2092424" cy="2861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0"/>
          </p:cNvCxnSpPr>
          <p:nvPr/>
        </p:nvCxnSpPr>
        <p:spPr>
          <a:xfrm flipH="1">
            <a:off x="838266" y="2584068"/>
            <a:ext cx="2077550" cy="15650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194386" y="4149080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mittlere Formen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89849" y="3008273"/>
            <a:ext cx="3384376" cy="35394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Ordne die Textsorten der Gattung Epik richtig </a:t>
            </a:r>
            <a:r>
              <a:rPr lang="de-DE" sz="2800" b="1" dirty="0" smtClean="0"/>
              <a:t>zu</a:t>
            </a:r>
            <a:r>
              <a:rPr lang="de-DE" sz="2800" b="1" dirty="0"/>
              <a:t>:</a:t>
            </a:r>
            <a:endParaRPr lang="de-DE" sz="2800" b="1" dirty="0" smtClean="0"/>
          </a:p>
          <a:p>
            <a:pPr algn="ctr"/>
            <a:r>
              <a:rPr lang="de-DE" sz="2800" dirty="0" smtClean="0"/>
              <a:t>Erzählung</a:t>
            </a:r>
            <a:r>
              <a:rPr lang="de-DE" sz="2800" dirty="0" smtClean="0"/>
              <a:t>, Kalendergeschichte, Fabel, Roman, Novelle, Märchen, Kurzgeschichte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9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67744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EPIK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LYRIK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0477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DRAMA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179512" y="2924944"/>
            <a:ext cx="1296144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Groß-formen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9512" y="5445224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Klein- formen</a:t>
            </a:r>
            <a:endParaRPr lang="de-DE" dirty="0"/>
          </a:p>
        </p:txBody>
      </p:sp>
      <p:cxnSp>
        <p:nvCxnSpPr>
          <p:cNvPr id="10" name="Gerade Verbindung 9"/>
          <p:cNvCxnSpPr>
            <a:stCxn id="2" idx="2"/>
            <a:endCxn id="4" idx="0"/>
          </p:cNvCxnSpPr>
          <p:nvPr/>
        </p:nvCxnSpPr>
        <p:spPr>
          <a:xfrm flipH="1">
            <a:off x="827584" y="2584068"/>
            <a:ext cx="2088232" cy="340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endCxn id="9" idx="0"/>
          </p:cNvCxnSpPr>
          <p:nvPr/>
        </p:nvCxnSpPr>
        <p:spPr>
          <a:xfrm flipH="1">
            <a:off x="823392" y="2584068"/>
            <a:ext cx="2092424" cy="2861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0"/>
          </p:cNvCxnSpPr>
          <p:nvPr/>
        </p:nvCxnSpPr>
        <p:spPr>
          <a:xfrm flipH="1">
            <a:off x="838266" y="2584068"/>
            <a:ext cx="2077550" cy="15650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194386" y="4149080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mittlere Formen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1763688" y="2924944"/>
            <a:ext cx="1872208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u="sng" dirty="0" smtClean="0"/>
              <a:t>Zum Beispiel: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1747704" y="4149080"/>
            <a:ext cx="1872208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u="sng" dirty="0" smtClean="0"/>
              <a:t>Zum Beispiel: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1763688" y="5462036"/>
            <a:ext cx="1872208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u="sng" dirty="0" smtClean="0"/>
              <a:t>Zum Beispiel: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5389849" y="3008273"/>
            <a:ext cx="3384376" cy="35394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Ordne die Textsorten der Gattung Epik richtig </a:t>
            </a:r>
            <a:r>
              <a:rPr lang="de-DE" sz="2800" b="1" dirty="0" smtClean="0"/>
              <a:t>zu</a:t>
            </a:r>
            <a:r>
              <a:rPr lang="de-DE" sz="2800" b="1" dirty="0"/>
              <a:t>:</a:t>
            </a:r>
            <a:endParaRPr lang="de-DE" sz="2800" b="1" dirty="0" smtClean="0"/>
          </a:p>
          <a:p>
            <a:pPr algn="ctr"/>
            <a:r>
              <a:rPr lang="de-DE" sz="2800" dirty="0" smtClean="0"/>
              <a:t>Erzählung</a:t>
            </a:r>
            <a:r>
              <a:rPr lang="de-DE" sz="2800" dirty="0" smtClean="0"/>
              <a:t>, </a:t>
            </a:r>
            <a:r>
              <a:rPr lang="de-DE" sz="2800" dirty="0" smtClean="0"/>
              <a:t>Epos, Kalendergeschichte</a:t>
            </a:r>
            <a:r>
              <a:rPr lang="de-DE" sz="2800" dirty="0" smtClean="0"/>
              <a:t>, Fabel, Roman, Novelle, Märchen, Kurzgeschichte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4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" y="0"/>
            <a:ext cx="91882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67744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EPIK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0608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LYRIK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04773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DRAMA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179512" y="2924944"/>
            <a:ext cx="1296144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Groß-formen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9512" y="5445224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Klein- formen</a:t>
            </a:r>
            <a:endParaRPr lang="de-DE" dirty="0"/>
          </a:p>
        </p:txBody>
      </p:sp>
      <p:cxnSp>
        <p:nvCxnSpPr>
          <p:cNvPr id="10" name="Gerade Verbindung 9"/>
          <p:cNvCxnSpPr>
            <a:stCxn id="2" idx="2"/>
            <a:endCxn id="4" idx="0"/>
          </p:cNvCxnSpPr>
          <p:nvPr/>
        </p:nvCxnSpPr>
        <p:spPr>
          <a:xfrm flipH="1">
            <a:off x="827584" y="2584068"/>
            <a:ext cx="2088232" cy="340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endCxn id="9" idx="0"/>
          </p:cNvCxnSpPr>
          <p:nvPr/>
        </p:nvCxnSpPr>
        <p:spPr>
          <a:xfrm flipH="1">
            <a:off x="823392" y="2584068"/>
            <a:ext cx="2092424" cy="28611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endCxn id="8" idx="0"/>
          </p:cNvCxnSpPr>
          <p:nvPr/>
        </p:nvCxnSpPr>
        <p:spPr>
          <a:xfrm flipH="1">
            <a:off x="838266" y="2584068"/>
            <a:ext cx="2077550" cy="15650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194386" y="4149080"/>
            <a:ext cx="1287760" cy="628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mittlere Formen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1763688" y="2924944"/>
            <a:ext cx="1872208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u="sng" dirty="0" smtClean="0"/>
              <a:t>Zum Beispiel: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1747704" y="4149080"/>
            <a:ext cx="1872208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u="sng" dirty="0" smtClean="0"/>
              <a:t>Zum Beispiel: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1763688" y="5462036"/>
            <a:ext cx="1872208" cy="10188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u="sng" dirty="0" smtClean="0"/>
              <a:t>Zum Beispiel: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63689" y="336657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Roman, Epos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389849" y="3008273"/>
            <a:ext cx="3384376" cy="35394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Ordne die Textsorten der Gattung Epik richtig </a:t>
            </a:r>
            <a:r>
              <a:rPr lang="de-DE" sz="2800" b="1" dirty="0" smtClean="0"/>
              <a:t>zu</a:t>
            </a:r>
            <a:r>
              <a:rPr lang="de-DE" sz="2800" b="1" dirty="0"/>
              <a:t>:</a:t>
            </a:r>
            <a:endParaRPr lang="de-DE" sz="2800" b="1" dirty="0" smtClean="0"/>
          </a:p>
          <a:p>
            <a:pPr algn="ctr"/>
            <a:r>
              <a:rPr lang="de-DE" sz="2800" dirty="0" smtClean="0"/>
              <a:t>Erzählung</a:t>
            </a:r>
            <a:r>
              <a:rPr lang="de-DE" sz="2800" dirty="0" smtClean="0"/>
              <a:t>, </a:t>
            </a:r>
            <a:r>
              <a:rPr lang="de-DE" sz="2800" strike="sngStrike" dirty="0" smtClean="0"/>
              <a:t>Epos</a:t>
            </a:r>
            <a:r>
              <a:rPr lang="de-DE" sz="2800" dirty="0" smtClean="0"/>
              <a:t>, Kalendergeschichte</a:t>
            </a:r>
            <a:r>
              <a:rPr lang="de-DE" sz="2800" dirty="0" smtClean="0"/>
              <a:t>, Fabel, </a:t>
            </a:r>
            <a:r>
              <a:rPr lang="de-DE" sz="2800" strike="sngStrike" dirty="0" smtClean="0"/>
              <a:t>Roman</a:t>
            </a:r>
            <a:r>
              <a:rPr lang="de-DE" sz="2800" dirty="0" smtClean="0"/>
              <a:t>, Novelle, Märchen, Kurzgeschichte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52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Bildschirmpräsentation (4:3)</PresentationFormat>
  <Paragraphs>143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Bildnachweis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Blennemann</dc:creator>
  <cp:lastModifiedBy>Blennemann</cp:lastModifiedBy>
  <cp:revision>12</cp:revision>
  <cp:lastPrinted>2020-02-26T09:11:18Z</cp:lastPrinted>
  <dcterms:created xsi:type="dcterms:W3CDTF">2020-02-26T08:38:04Z</dcterms:created>
  <dcterms:modified xsi:type="dcterms:W3CDTF">2020-02-26T16:05:52Z</dcterms:modified>
</cp:coreProperties>
</file>